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2" r:id="rId3"/>
    <p:sldId id="312" r:id="rId4"/>
    <p:sldId id="325" r:id="rId5"/>
    <p:sldId id="331" r:id="rId6"/>
    <p:sldId id="314" r:id="rId7"/>
    <p:sldId id="3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2B2-3530-4AB3-A313-1ACC0387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4A486-54FC-4607-ADE7-06FA1A638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D4C15-BF3A-43CC-B810-1F1AA1E9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BB5F-4AD6-4EAD-9CF4-881E2C2E1B23}" type="datetimeFigureOut">
              <a:rPr lang="en-AU" smtClean="0"/>
              <a:t>03/06/2022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3631B-0A2B-404B-8147-DFE692BF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CE316-6003-4743-B581-EDF0655C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40C-6F1D-4A1A-A59E-41B1E4C388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92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93445-C848-4D60-BCFF-132B207B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91FC0-F042-438F-B8CF-7C708C22D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77669-4D4D-4823-B120-142071B8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BB5F-4AD6-4EAD-9CF4-881E2C2E1B23}" type="datetimeFigureOut">
              <a:rPr lang="en-AU" smtClean="0"/>
              <a:t>03/06/2022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2C73D-BD3C-42EC-8AC7-39163DCA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4A99A-5E09-4B2D-9FEC-17734A45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40C-6F1D-4A1A-A59E-41B1E4C388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81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E14DC4-2BEC-4686-AA76-FBD3A6CA8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DF40E-6185-417D-B01C-5360C87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696F4-3FB9-4B05-9704-B8D3C453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BB5F-4AD6-4EAD-9CF4-881E2C2E1B23}" type="datetimeFigureOut">
              <a:rPr lang="en-AU" smtClean="0"/>
              <a:t>03/06/2022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5BE28-96E8-41CE-A5F0-178A8FE2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18401-FB01-4524-B6B1-F33E26C3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40C-6F1D-4A1A-A59E-41B1E4C388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054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envelope, businesscard, vector graphics&#10;&#10;Description automatically generated">
            <a:extLst>
              <a:ext uri="{FF2B5EF4-FFF2-40B4-BE49-F238E27FC236}">
                <a16:creationId xmlns:a16="http://schemas.microsoft.com/office/drawing/2014/main" id="{F99892E4-E882-7641-BEAD-4EA882F555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A0F69E-D608-E642-ACCD-F0F71D2F95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91" y="2509736"/>
            <a:ext cx="4405009" cy="2058849"/>
          </a:xfrm>
        </p:spPr>
        <p:txBody>
          <a:bodyPr anchor="b">
            <a:noAutofit/>
          </a:bodyPr>
          <a:lstStyle>
            <a:lvl1pPr algn="l">
              <a:defRPr sz="5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2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7C003-203E-414D-9413-770DFFF7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1FC3-6311-476C-98C1-CBD5EEB2B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42DB2-9AD7-40D3-AF69-57C06CC3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BB5F-4AD6-4EAD-9CF4-881E2C2E1B23}" type="datetimeFigureOut">
              <a:rPr lang="en-AU" smtClean="0"/>
              <a:t>03/06/2022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676C1-10C4-4A8C-A22E-374781C0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8F928-B685-4A62-A552-3A2E0304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40C-6F1D-4A1A-A59E-41B1E4C388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1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6584-CEE3-4E69-8234-DAC1E573F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6C9D7-A190-40F8-BA29-EBFF0E8CB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A17EE-DF4E-41E5-9A40-0F129EBB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BB5F-4AD6-4EAD-9CF4-881E2C2E1B23}" type="datetimeFigureOut">
              <a:rPr lang="en-AU" smtClean="0"/>
              <a:t>03/06/2022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A337B-C0C5-4930-AF00-E4FA9BD7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AE0FE-56C5-4F10-9F10-4C2AA1A2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40C-6F1D-4A1A-A59E-41B1E4C388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76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A306-CEA8-46C6-9A85-A6AC99FD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630F-F370-412E-906F-18ADDA0BA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4CE2F-DA3C-4EFE-9712-4BAA3804B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9719E-FE94-42E6-A186-EAB183D6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BB5F-4AD6-4EAD-9CF4-881E2C2E1B23}" type="datetimeFigureOut">
              <a:rPr lang="en-AU" smtClean="0"/>
              <a:t>03/06/2022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51919-8DB1-407A-80CE-ECB99353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11429-3830-4817-9801-D0DE0148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40C-6F1D-4A1A-A59E-41B1E4C388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026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4BCA-8DCE-4A2E-B99E-DE07E41E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193A5-D167-4EE6-8794-9AD48AE3E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AADA0-AECC-4A09-A9A2-C8F00115E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8BB66-DE2C-43C7-9CB8-76616E709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EB1CA-1541-4649-8234-01992BC04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329B0-2C4C-48B3-8D26-A6D24EEC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BB5F-4AD6-4EAD-9CF4-881E2C2E1B23}" type="datetimeFigureOut">
              <a:rPr lang="en-AU" smtClean="0"/>
              <a:t>03/06/2022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BB5E3D-2CCB-423E-9499-B498295C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48625-AB28-4D9D-BE02-DB6FD44C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40C-6F1D-4A1A-A59E-41B1E4C388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92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E90F-D513-4FE7-B571-42BF1661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3C494-DAA4-42FB-935D-32EB1F05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BB5F-4AD6-4EAD-9CF4-881E2C2E1B23}" type="datetimeFigureOut">
              <a:rPr lang="en-AU" smtClean="0"/>
              <a:t>03/06/2022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A10DB-3589-40B7-BF56-D9713CAE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74AB9-A930-467A-A0AA-0B5AB86C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40C-6F1D-4A1A-A59E-41B1E4C388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946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F867D-A859-4D6B-A4F5-5D457DC1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BB5F-4AD6-4EAD-9CF4-881E2C2E1B23}" type="datetimeFigureOut">
              <a:rPr lang="en-AU" smtClean="0"/>
              <a:t>03/06/2022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F8792-8F3C-4D6F-AECF-3A5496FC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B756C-9538-406A-8361-138D7C1D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40C-6F1D-4A1A-A59E-41B1E4C388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53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BFAC-7EED-41EC-90AF-C165B9C8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93E4-9F19-4306-A5B8-3700C8D2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CED6A-AFAE-4DF6-B16B-039597D77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13069-D1FA-439C-97D6-0D2D68BB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BB5F-4AD6-4EAD-9CF4-881E2C2E1B23}" type="datetimeFigureOut">
              <a:rPr lang="en-AU" smtClean="0"/>
              <a:t>03/06/2022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9B85D-51DA-4A1F-9BB0-789BBC33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18A8E-2B29-4B0D-AD94-6ED01CEE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40C-6F1D-4A1A-A59E-41B1E4C388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82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9996-F4EE-4B92-A12A-3825CEAF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BE05F-8257-4DF4-AB5B-DC49938DE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19CC-9FD5-45D7-A8FF-DDB47E21D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8CE93-B76D-4BBD-8718-BC90FAB6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BB5F-4AD6-4EAD-9CF4-881E2C2E1B23}" type="datetimeFigureOut">
              <a:rPr lang="en-AU" smtClean="0"/>
              <a:t>03/06/2022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D035D-CAA8-4D12-80C3-8B3FB8DD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35C86-0CDE-41B9-90DF-BE7711F7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40C-6F1D-4A1A-A59E-41B1E4C388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72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8648E-361B-4900-8CAE-7DADA79B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0EF2F-61F9-4D25-A595-F852B434C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84D41-6C08-4C3C-B410-1D7F91B7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BB5F-4AD6-4EAD-9CF4-881E2C2E1B23}" type="datetimeFigureOut">
              <a:rPr lang="en-AU" smtClean="0"/>
              <a:t>03/06/2022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FC71-028D-4ACA-BA73-AAC7AF3DA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BD057-83A4-41F7-9997-43CC9AA46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0340C-6F1D-4A1A-A59E-41B1E4C388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838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18DD66-7256-4D3B-8FFF-612D94F91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857" y="2207732"/>
            <a:ext cx="4405009" cy="2058849"/>
          </a:xfrm>
        </p:spPr>
        <p:txBody>
          <a:bodyPr/>
          <a:lstStyle/>
          <a:p>
            <a:r>
              <a:rPr lang="en-AU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Quick Reference Guide – Changes to BAMS Portal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E6773E4-D9AD-422C-B56E-DF300DD0B470}"/>
              </a:ext>
            </a:extLst>
          </p:cNvPr>
          <p:cNvSpPr txBox="1">
            <a:spLocks/>
          </p:cNvSpPr>
          <p:nvPr/>
        </p:nvSpPr>
        <p:spPr>
          <a:xfrm>
            <a:off x="422854" y="5058498"/>
            <a:ext cx="3360581" cy="1442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94351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518A-E1CF-46E9-9076-75ABBA0C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kern="0" dirty="0">
                <a:solidFill>
                  <a:srgbClr val="01426A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Navigating to BAMS Portal Via Website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279985-BD08-4AE7-9321-33119A51D79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7" y="1453999"/>
            <a:ext cx="8164352" cy="43513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C0A1B-E2C9-45BB-B834-EFA515FB3F51}"/>
              </a:ext>
            </a:extLst>
          </p:cNvPr>
          <p:cNvSpPr txBox="1"/>
          <p:nvPr/>
        </p:nvSpPr>
        <p:spPr>
          <a:xfrm>
            <a:off x="1822464" y="6243452"/>
            <a:ext cx="8747664" cy="3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Practitioners 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navigate to the BAMS Portal by clicking ‘Log-in to BAMS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on the VBA Website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89083D-C1EF-4EE8-8AEB-8C48F0BBE5C7}"/>
              </a:ext>
            </a:extLst>
          </p:cNvPr>
          <p:cNvCxnSpPr>
            <a:cxnSpLocks/>
          </p:cNvCxnSpPr>
          <p:nvPr/>
        </p:nvCxnSpPr>
        <p:spPr>
          <a:xfrm flipV="1">
            <a:off x="3867150" y="4381502"/>
            <a:ext cx="0" cy="183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18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E56E-02EC-48FF-9EF7-C28810AF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23"/>
            <a:ext cx="10515600" cy="1325563"/>
          </a:xfrm>
        </p:spPr>
        <p:txBody>
          <a:bodyPr/>
          <a:lstStyle/>
          <a:p>
            <a:r>
              <a:rPr lang="en-AU" sz="4000" b="1" kern="0" dirty="0">
                <a:solidFill>
                  <a:srgbClr val="01426A"/>
                </a:solidFill>
                <a:latin typeface="+mn-lt"/>
                <a:cs typeface="Calibri" panose="020F0502020204030204" pitchFamily="34" charset="0"/>
              </a:rPr>
              <a:t>BAMS Portal Landing Page has a new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0D62E-3BF7-476A-BD4B-7796C20F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B08C9-F9A4-4716-B2E5-5D422EEF95E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F3A917-4A74-45DA-9368-FBB5BDF91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61" y="1356647"/>
            <a:ext cx="8643214" cy="51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0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E56E-02EC-48FF-9EF7-C28810AF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81" y="156757"/>
            <a:ext cx="10654019" cy="1325563"/>
          </a:xfrm>
        </p:spPr>
        <p:txBody>
          <a:bodyPr/>
          <a:lstStyle/>
          <a:p>
            <a:r>
              <a:rPr lang="en-AU" sz="4000" b="1" kern="0" dirty="0">
                <a:solidFill>
                  <a:srgbClr val="01426A"/>
                </a:solidFill>
                <a:latin typeface="+mn-lt"/>
                <a:cs typeface="Calibri" panose="020F0502020204030204" pitchFamily="34" charset="0"/>
              </a:rPr>
              <a:t>Creation of new button for direct access to BAMS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0D62E-3BF7-476A-BD4B-7796C20F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B08C9-F9A4-4716-B2E5-5D422EEF95E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90738F6-D586-4920-8F93-36B01F4F7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78619"/>
            <a:ext cx="8863504" cy="531434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614DE0-7CE2-4C44-B829-6282ABFCC2F1}"/>
              </a:ext>
            </a:extLst>
          </p:cNvPr>
          <p:cNvSpPr/>
          <p:nvPr/>
        </p:nvSpPr>
        <p:spPr>
          <a:xfrm>
            <a:off x="3969500" y="3287113"/>
            <a:ext cx="1424621" cy="7524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2392F2-2CFB-47EF-BE9F-4F2959318D89}"/>
              </a:ext>
            </a:extLst>
          </p:cNvPr>
          <p:cNvCxnSpPr>
            <a:cxnSpLocks/>
          </p:cNvCxnSpPr>
          <p:nvPr/>
        </p:nvCxnSpPr>
        <p:spPr>
          <a:xfrm>
            <a:off x="3107759" y="3663352"/>
            <a:ext cx="700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D8103F-8A50-4135-A728-16A40A130EFE}"/>
              </a:ext>
            </a:extLst>
          </p:cNvPr>
          <p:cNvSpPr txBox="1"/>
          <p:nvPr/>
        </p:nvSpPr>
        <p:spPr>
          <a:xfrm>
            <a:off x="1447800" y="3001632"/>
            <a:ext cx="1713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new button has been created that will take users directly to BAMS Pages</a:t>
            </a:r>
          </a:p>
        </p:txBody>
      </p:sp>
    </p:spTree>
    <p:extLst>
      <p:ext uri="{BB962C8B-B14F-4D97-AF65-F5344CB8AC3E}">
        <p14:creationId xmlns:p14="http://schemas.microsoft.com/office/powerpoint/2010/main" val="3695571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E56E-02EC-48FF-9EF7-C28810AF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675"/>
            <a:ext cx="10515600" cy="1325563"/>
          </a:xfrm>
        </p:spPr>
        <p:txBody>
          <a:bodyPr/>
          <a:lstStyle/>
          <a:p>
            <a:r>
              <a:rPr lang="en-AU" sz="4000" b="1" kern="0" dirty="0">
                <a:solidFill>
                  <a:srgbClr val="01426A"/>
                </a:solidFill>
                <a:latin typeface="+mn-lt"/>
                <a:cs typeface="Calibri" panose="020F0502020204030204" pitchFamily="34" charset="0"/>
              </a:rPr>
              <a:t>There is new Navigation Menu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0D62E-3BF7-476A-BD4B-7796C20F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B08C9-F9A4-4716-B2E5-5D422EEF95E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00181C-C388-417B-A6DE-5E8FC159F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19" y="1428529"/>
            <a:ext cx="8656081" cy="51899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DA207E-FE79-41FF-82BF-29195660A25F}"/>
              </a:ext>
            </a:extLst>
          </p:cNvPr>
          <p:cNvSpPr/>
          <p:nvPr/>
        </p:nvSpPr>
        <p:spPr>
          <a:xfrm>
            <a:off x="2424846" y="1882157"/>
            <a:ext cx="1190809" cy="490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37D511-54E2-4410-9BD0-889A988C96AF}"/>
              </a:ext>
            </a:extLst>
          </p:cNvPr>
          <p:cNvSpPr txBox="1"/>
          <p:nvPr/>
        </p:nvSpPr>
        <p:spPr>
          <a:xfrm>
            <a:off x="1896217" y="3090253"/>
            <a:ext cx="2037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 navigation ribbon has been collapsed  and presented as a vertical drop-down menu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F8DE5C-CE8E-495D-AF4C-D5B83918E8B6}"/>
              </a:ext>
            </a:extLst>
          </p:cNvPr>
          <p:cNvCxnSpPr>
            <a:cxnSpLocks/>
          </p:cNvCxnSpPr>
          <p:nvPr/>
        </p:nvCxnSpPr>
        <p:spPr>
          <a:xfrm flipV="1">
            <a:off x="2915040" y="2437100"/>
            <a:ext cx="0" cy="589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663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170FF7-D3A0-4E4E-BA71-15CA2A81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09" y="1425292"/>
            <a:ext cx="8705246" cy="4007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BC847-C408-49A0-86E4-A869781F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kern="0" dirty="0">
                <a:solidFill>
                  <a:srgbClr val="01426A"/>
                </a:solidFill>
                <a:latin typeface="+mn-lt"/>
                <a:cs typeface="Calibri" panose="020F0502020204030204" pitchFamily="34" charset="0"/>
              </a:rPr>
              <a:t>The Navigation Menu has drop down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4454D-CF52-4B52-94B2-9D5F77EF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B08C9-F9A4-4716-B2E5-5D422EEF95E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99BBCE-A55C-4B53-A7EF-148CD219122B}"/>
              </a:ext>
            </a:extLst>
          </p:cNvPr>
          <p:cNvSpPr/>
          <p:nvPr/>
        </p:nvSpPr>
        <p:spPr>
          <a:xfrm>
            <a:off x="2554507" y="1938244"/>
            <a:ext cx="2140670" cy="2614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7D2B4-9EEC-4CFD-8064-84CD254E5B36}"/>
              </a:ext>
            </a:extLst>
          </p:cNvPr>
          <p:cNvSpPr txBox="1"/>
          <p:nvPr/>
        </p:nvSpPr>
        <p:spPr>
          <a:xfrm>
            <a:off x="2554507" y="5215272"/>
            <a:ext cx="231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Dropdown menu will take users to the selected pages within BAMS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Manage Applications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E4DDBA-F61A-426A-8DFA-2E3613AE7AD9}"/>
              </a:ext>
            </a:extLst>
          </p:cNvPr>
          <p:cNvCxnSpPr>
            <a:cxnSpLocks/>
          </p:cNvCxnSpPr>
          <p:nvPr/>
        </p:nvCxnSpPr>
        <p:spPr>
          <a:xfrm flipV="1">
            <a:off x="3624842" y="4639112"/>
            <a:ext cx="0" cy="530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85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22D157-17DF-4B3D-AA18-3E1F3AB2B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509" y="1105060"/>
            <a:ext cx="8010367" cy="5092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95F8F2-63FE-422B-B778-07BF85CE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3" y="283569"/>
            <a:ext cx="10515600" cy="1325563"/>
          </a:xfrm>
        </p:spPr>
        <p:txBody>
          <a:bodyPr/>
          <a:lstStyle/>
          <a:p>
            <a:r>
              <a:rPr lang="en-AU" sz="4000" b="1" kern="0" dirty="0">
                <a:solidFill>
                  <a:srgbClr val="01426A"/>
                </a:solidFill>
                <a:latin typeface="+mn-lt"/>
                <a:cs typeface="Calibri" panose="020F0502020204030204" pitchFamily="34" charset="0"/>
              </a:rPr>
              <a:t>Manage Applications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14988-1854-4845-90C4-F0301768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B08C9-F9A4-4716-B2E5-5D422EEF95E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A54A3-A552-4AC2-BC32-30BB93637F3D}"/>
              </a:ext>
            </a:extLst>
          </p:cNvPr>
          <p:cNvSpPr/>
          <p:nvPr/>
        </p:nvSpPr>
        <p:spPr>
          <a:xfrm>
            <a:off x="3073138" y="1959257"/>
            <a:ext cx="7004115" cy="1000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CFCDB-87C7-45DC-9D83-50A002B11DC9}"/>
              </a:ext>
            </a:extLst>
          </p:cNvPr>
          <p:cNvSpPr txBox="1"/>
          <p:nvPr/>
        </p:nvSpPr>
        <p:spPr>
          <a:xfrm>
            <a:off x="940742" y="4207853"/>
            <a:ext cx="3128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either the BAMS button or the drop down menu, users can transact on the pages as they would normally.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has not been any changes made to BAMS functionality.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E0D213-0E5F-4A0E-8156-DC1AF12CA347}"/>
              </a:ext>
            </a:extLst>
          </p:cNvPr>
          <p:cNvCxnSpPr>
            <a:cxnSpLocks/>
          </p:cNvCxnSpPr>
          <p:nvPr/>
        </p:nvCxnSpPr>
        <p:spPr>
          <a:xfrm flipV="1">
            <a:off x="2281806" y="3056952"/>
            <a:ext cx="671703" cy="986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215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144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Quick Reference Guide – Changes to BAMS Portal</vt:lpstr>
      <vt:lpstr>Navigating to BAMS Portal Via Website</vt:lpstr>
      <vt:lpstr>BAMS Portal Landing Page has a new design</vt:lpstr>
      <vt:lpstr>Creation of new button for direct access to BAMS</vt:lpstr>
      <vt:lpstr>There is new Navigation Menu</vt:lpstr>
      <vt:lpstr>The Navigation Menu has drop down options</vt:lpstr>
      <vt:lpstr>Manage Applications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Reference Guide – Interactive Online Forms</dc:title>
  <dc:creator>Candida Williams</dc:creator>
  <cp:lastModifiedBy>Candida Williams</cp:lastModifiedBy>
  <cp:revision>4</cp:revision>
  <dcterms:created xsi:type="dcterms:W3CDTF">2022-06-01T09:28:37Z</dcterms:created>
  <dcterms:modified xsi:type="dcterms:W3CDTF">2022-06-03T05:52:12Z</dcterms:modified>
</cp:coreProperties>
</file>